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8" r:id="rId4"/>
    <p:sldId id="279" r:id="rId5"/>
    <p:sldId id="280" r:id="rId6"/>
    <p:sldId id="259" r:id="rId7"/>
    <p:sldId id="285" r:id="rId8"/>
    <p:sldId id="260" r:id="rId9"/>
    <p:sldId id="286" r:id="rId10"/>
    <p:sldId id="265" r:id="rId11"/>
    <p:sldId id="268" r:id="rId12"/>
    <p:sldId id="269" r:id="rId13"/>
    <p:sldId id="270" r:id="rId14"/>
    <p:sldId id="282" r:id="rId15"/>
    <p:sldId id="283" r:id="rId16"/>
    <p:sldId id="274" r:id="rId17"/>
    <p:sldId id="275" r:id="rId18"/>
    <p:sldId id="281" r:id="rId19"/>
    <p:sldId id="276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7A"/>
    <a:srgbClr val="2BB512"/>
    <a:srgbClr val="C90000"/>
    <a:srgbClr val="528F7E"/>
    <a:srgbClr val="2D2D2D"/>
    <a:srgbClr val="17C1B6"/>
    <a:srgbClr val="21FAEB"/>
    <a:srgbClr val="3EFF1C"/>
    <a:srgbClr val="ED65FF"/>
    <a:srgbClr val="69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67" autoAdjust="0"/>
  </p:normalViewPr>
  <p:slideViewPr>
    <p:cSldViewPr snapToGrid="0" snapToObjects="1"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EE1B5-06EA-F24D-84B8-CB3CF6217F1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BCAD-78F6-F04E-84FC-898FF3B0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6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Welcome to a brief taster of our whole school synthetic phonics literacy </a:t>
            </a:r>
            <a:r>
              <a:rPr lang="en-US" dirty="0" err="1" smtClean="0">
                <a:latin typeface="Calibri" charset="0"/>
              </a:rPr>
              <a:t>programme</a:t>
            </a:r>
            <a:r>
              <a:rPr lang="en-US" dirty="0" smtClean="0">
                <a:latin typeface="Calibri" charset="0"/>
              </a:rPr>
              <a:t> – Read Write </a:t>
            </a:r>
            <a:r>
              <a:rPr lang="en-US" dirty="0" err="1" smtClean="0">
                <a:latin typeface="Calibri" charset="0"/>
              </a:rPr>
              <a:t>Inc</a:t>
            </a:r>
            <a:r>
              <a:rPr lang="en-US" dirty="0" smtClean="0">
                <a:latin typeface="Calibri" charset="0"/>
              </a:rPr>
              <a:t>!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latin typeface="Calibri" charset="0"/>
              </a:rPr>
              <a:t>Please insert own notes for introduction/welcome.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0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latin typeface="Arial" charset="0"/>
              </a:rPr>
              <a:t>Read Write Inc. </a:t>
            </a:r>
            <a:r>
              <a:rPr lang="en-GB" sz="1200" dirty="0" smtClean="0">
                <a:latin typeface="Arial" charset="0"/>
              </a:rPr>
              <a:t>created by one of the UK’s leading authorities on literacy, Ruth Miskin.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Both the training and Development Days are rated outstanding by the Department for Education. </a:t>
            </a:r>
            <a:endParaRPr lang="en-US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Every day, your child will read and write the words that contain the sounds and graphemes they have learned so far, using lively, fun, phonic storybooks and a Get Writing book. Hold up some Storybooks and Get Writing Books. There are lots of non-fiction books as well! Show a few.</a:t>
            </a:r>
          </a:p>
          <a:p>
            <a:pPr>
              <a:spcBef>
                <a:spcPct val="0"/>
              </a:spcBef>
            </a:pPr>
            <a:endParaRPr lang="en-GB" dirty="0">
              <a:latin typeface="Calibri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E9E914-4871-5B43-9877-79091BA34821}" type="slidenum">
              <a:rPr lang="en-US">
                <a:latin typeface="Calibri" charset="0"/>
              </a:rPr>
              <a:pPr/>
              <a:t>12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7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Optional slide showing Fresh Start resources for older pupils (Y5 onwards) who need to catch up quickly. </a:t>
            </a:r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Calibri" charset="0"/>
              </a:rPr>
              <a:t>Copyright Ruth Miskin Literacy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394BD0-0A10-834C-A50F-82A0C38C2BAA}" type="slidenum">
              <a:rPr lang="en-US">
                <a:latin typeface="Calibri" charset="0"/>
              </a:rPr>
              <a:pPr/>
              <a:t>13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29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View the Ruth Miskin Training suggested reading lists for great books to read with your children.</a:t>
            </a:r>
          </a:p>
          <a:p>
            <a:pPr>
              <a:spcBef>
                <a:spcPct val="0"/>
              </a:spcBef>
            </a:pPr>
            <a:r>
              <a:rPr lang="en-US" b="1" dirty="0" smtClean="0">
                <a:latin typeface="Calibri" charset="0"/>
              </a:rPr>
              <a:t>http://</a:t>
            </a:r>
            <a:r>
              <a:rPr lang="en-US" b="1" dirty="0" err="1" smtClean="0">
                <a:latin typeface="Calibri" charset="0"/>
              </a:rPr>
              <a:t>www.ruthmiskintraining.com</a:t>
            </a:r>
            <a:r>
              <a:rPr lang="en-US" b="1" dirty="0" smtClean="0">
                <a:latin typeface="Calibri" charset="0"/>
              </a:rPr>
              <a:t>/teacher-support/tag-44/</a:t>
            </a:r>
            <a:r>
              <a:rPr lang="en-US" b="1" dirty="0" err="1" smtClean="0">
                <a:latin typeface="Calibri" charset="0"/>
              </a:rPr>
              <a:t>index.html</a:t>
            </a:r>
            <a:r>
              <a:rPr lang="en-US" b="1" dirty="0" smtClean="0">
                <a:latin typeface="Calibri" charset="0"/>
              </a:rPr>
              <a:t> </a:t>
            </a:r>
            <a:endParaRPr lang="en-GB" b="1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0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Give a couple of examples e.g.  Where is your c_oa_t?   Time for b_e_d! Make sure your child can tell you what the word is.</a:t>
            </a:r>
          </a:p>
          <a:p>
            <a:pPr>
              <a:spcBef>
                <a:spcPct val="0"/>
              </a:spcBef>
            </a:pPr>
            <a:r>
              <a:rPr lang="en-GB">
                <a:latin typeface="Calibri" charset="0"/>
              </a:rPr>
              <a:t>Use only </a:t>
            </a:r>
            <a:r>
              <a:rPr lang="en-GB" b="1">
                <a:latin typeface="Calibri" charset="0"/>
              </a:rPr>
              <a:t>single</a:t>
            </a:r>
            <a:r>
              <a:rPr lang="en-GB">
                <a:latin typeface="Calibri" charset="0"/>
              </a:rPr>
              <a:t> </a:t>
            </a:r>
            <a:r>
              <a:rPr lang="en-GB" b="1">
                <a:latin typeface="Calibri" charset="0"/>
              </a:rPr>
              <a:t>syllable</a:t>
            </a:r>
            <a:r>
              <a:rPr lang="en-GB">
                <a:latin typeface="Calibri" charset="0"/>
              </a:rPr>
              <a:t> words (no Fred Talking multi-syllabic words) and only the last word in a sentence or it gets very silly! E.g.   P_u_t   o_n   y_our  b_l_ue   c_oa_t   (you’ll never get out!). 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DCB563-864E-1B4F-BA67-EA9C2DFB97A5}" type="slidenum">
              <a:rPr lang="en-US">
                <a:latin typeface="Calibri" charset="0"/>
              </a:rPr>
              <a:pPr/>
              <a:t>17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25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have time then you could watch the one to one parent tutorial ‘How to teach a Set 1 Sound’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4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Hold up an example of these resources.</a:t>
            </a:r>
          </a:p>
          <a:p>
            <a:pPr>
              <a:spcBef>
                <a:spcPct val="0"/>
              </a:spcBef>
            </a:pPr>
            <a:endParaRPr lang="en-GB" dirty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You could also explain about One-to-one Tutoring. </a:t>
            </a:r>
          </a:p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If you have the One-to-one Tutoring kit in school you could show this. Explain that this is designed to help slowest progress readers make accelerated progress by working on a 1:1 with an adult for 10 - 20 </a:t>
            </a:r>
            <a:r>
              <a:rPr lang="en-GB" dirty="0" err="1">
                <a:latin typeface="Calibri" charset="0"/>
              </a:rPr>
              <a:t>mins</a:t>
            </a:r>
            <a:r>
              <a:rPr lang="en-GB" dirty="0">
                <a:latin typeface="Calibri" charset="0"/>
              </a:rPr>
              <a:t> a day. There is a handbook in the One-to-one Tutoring box to guide the adult and Ruth Miskin Literacy provide training in this as well. 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01BC47-D718-7C4D-87B8-34F6D6F806A0}" type="slidenum">
              <a:rPr lang="en-US">
                <a:latin typeface="Calibri" charset="0"/>
              </a:rPr>
              <a:pPr/>
              <a:t>20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3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>
                <a:latin typeface="Arial"/>
                <a:cs typeface="Arial"/>
              </a:rPr>
              <a:t>“Reading is the one ability, that once set in motion, has the ability to feed itself, grow exponentially and provide a basis from which possibilities are endless.” Michael </a:t>
            </a:r>
            <a:r>
              <a:rPr lang="en-US" altLang="ja-JP" sz="1200" dirty="0" err="1" smtClean="0">
                <a:latin typeface="Arial"/>
                <a:cs typeface="Arial"/>
              </a:rPr>
              <a:t>Morpurgo</a:t>
            </a:r>
            <a:endParaRPr lang="en-US" altLang="ja-JP" sz="12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3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4F51A7-D011-6948-AAC2-5FE0B1FF3605}" type="slidenum">
              <a:rPr lang="en-US">
                <a:latin typeface="Calibri" charset="0"/>
              </a:rPr>
              <a:pPr/>
              <a:t>4</a:t>
            </a:fld>
            <a:endParaRPr lang="en-US">
              <a:latin typeface="Calibri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i="1" dirty="0" smtClean="0">
                <a:latin typeface="Arial" charset="0"/>
              </a:rPr>
              <a:t>Read Write Inc. </a:t>
            </a:r>
            <a:r>
              <a:rPr lang="en-GB" sz="1200" dirty="0" smtClean="0">
                <a:latin typeface="Arial" charset="0"/>
              </a:rPr>
              <a:t>Phonics is systematic and structured – </a:t>
            </a:r>
          </a:p>
          <a:p>
            <a:r>
              <a:rPr lang="en-GB" sz="1200" dirty="0" smtClean="0">
                <a:latin typeface="Arial" charset="0"/>
              </a:rPr>
              <a:t>every teacher has the skills to teach any child to read. </a:t>
            </a:r>
          </a:p>
          <a:p>
            <a:endParaRPr lang="en-GB" sz="1200" dirty="0" smtClean="0">
              <a:latin typeface="Arial" charset="0"/>
            </a:endParaRPr>
          </a:p>
          <a:p>
            <a:r>
              <a:rPr lang="en-US" sz="1200" dirty="0" smtClean="0">
                <a:latin typeface="Arial" charset="0"/>
              </a:rPr>
              <a:t>The </a:t>
            </a:r>
            <a:r>
              <a:rPr lang="en-US" sz="1200" dirty="0" err="1" smtClean="0">
                <a:latin typeface="Arial" charset="0"/>
              </a:rPr>
              <a:t>programme</a:t>
            </a:r>
            <a:r>
              <a:rPr lang="en-US" sz="1200" dirty="0" smtClean="0">
                <a:latin typeface="Arial" charset="0"/>
              </a:rPr>
              <a:t> meets the demands of the new national curriculum – </a:t>
            </a:r>
          </a:p>
          <a:p>
            <a:r>
              <a:rPr lang="en-US" sz="1200" dirty="0" smtClean="0">
                <a:latin typeface="Arial" charset="0"/>
              </a:rPr>
              <a:t>your children have the best chance of success in the national tests. </a:t>
            </a:r>
          </a:p>
          <a:p>
            <a:endParaRPr lang="en-GB" sz="1200" dirty="0" smtClean="0">
              <a:latin typeface="Arial" charset="0"/>
            </a:endParaRPr>
          </a:p>
          <a:p>
            <a:r>
              <a:rPr lang="en-US" sz="1200" dirty="0" smtClean="0">
                <a:latin typeface="Arial" charset="0"/>
              </a:rPr>
              <a:t>Assessment is rigorous and effective – one-to-one tutoring ensures that no child is left behind. </a:t>
            </a:r>
          </a:p>
          <a:p>
            <a:endParaRPr lang="en-US" sz="1200" dirty="0" smtClean="0">
              <a:latin typeface="Arial" charset="0"/>
            </a:endParaRPr>
          </a:p>
          <a:p>
            <a:r>
              <a:rPr lang="en-US" sz="1200" dirty="0" smtClean="0">
                <a:latin typeface="Arial" charset="0"/>
              </a:rPr>
              <a:t>Your children are thoroughly supported – the resources match your child’s learning in class and they can share them with you at home.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Delete as appropriate</a:t>
            </a:r>
            <a:r>
              <a:rPr lang="en-US" sz="1200" baseline="0" dirty="0" smtClean="0"/>
              <a:t> to what </a:t>
            </a:r>
            <a:r>
              <a:rPr lang="en-US" sz="1200" dirty="0" smtClean="0"/>
              <a:t>happens in your school after Phonics.</a:t>
            </a:r>
          </a:p>
          <a:p>
            <a:endParaRPr lang="en-US" sz="1200" dirty="0" smtClean="0"/>
          </a:p>
          <a:p>
            <a:r>
              <a:rPr lang="en-US" sz="1200" dirty="0" smtClean="0"/>
              <a:t>Phonics is usually taught in Reception and Year 1 but many schools are enjoy early success in Nursery. </a:t>
            </a:r>
          </a:p>
          <a:p>
            <a:endParaRPr lang="en-US" sz="1200" dirty="0" smtClean="0"/>
          </a:p>
          <a:p>
            <a:r>
              <a:rPr lang="en-US" sz="1200" dirty="0" smtClean="0"/>
              <a:t>Most children should be fluently reading, without </a:t>
            </a:r>
            <a:r>
              <a:rPr lang="en-US" sz="1200" dirty="0" smtClean="0">
                <a:solidFill>
                  <a:srgbClr val="528F7E"/>
                </a:solidFill>
              </a:rPr>
              <a:t>Phonics</a:t>
            </a:r>
            <a:r>
              <a:rPr lang="en-US" sz="1200" dirty="0" smtClean="0"/>
              <a:t>, by Year 2. These children move onto </a:t>
            </a:r>
            <a:r>
              <a:rPr lang="en-US" sz="1200" i="1" dirty="0" smtClean="0">
                <a:solidFill>
                  <a:srgbClr val="C90000"/>
                </a:solidFill>
              </a:rPr>
              <a:t>Read Write Inc. </a:t>
            </a:r>
            <a:r>
              <a:rPr lang="en-US" sz="1200" dirty="0" smtClean="0">
                <a:solidFill>
                  <a:srgbClr val="C90000"/>
                </a:solidFill>
              </a:rPr>
              <a:t>Literacy and Language</a:t>
            </a:r>
            <a:r>
              <a:rPr lang="en-US" sz="1200" dirty="0" smtClean="0"/>
              <a:t>.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 smtClean="0"/>
          </a:p>
          <a:p>
            <a:r>
              <a:rPr lang="en-US" sz="1200" dirty="0" smtClean="0"/>
              <a:t>Phonics is also great for older children who need to catch up and children new to English. These children use </a:t>
            </a:r>
            <a:r>
              <a:rPr lang="en-US" sz="1200" i="1" dirty="0" smtClean="0">
                <a:solidFill>
                  <a:srgbClr val="2BB512"/>
                </a:solidFill>
              </a:rPr>
              <a:t>Read Write Inc. </a:t>
            </a:r>
            <a:r>
              <a:rPr lang="en-US" sz="1200" dirty="0" smtClean="0">
                <a:solidFill>
                  <a:srgbClr val="2BB512"/>
                </a:solidFill>
              </a:rPr>
              <a:t>Fresh Start</a:t>
            </a:r>
            <a:r>
              <a:rPr lang="en-US" sz="1200" dirty="0" smtClean="0"/>
              <a:t>. </a:t>
            </a:r>
            <a:endParaRPr lang="en-US" sz="1200" dirty="0" smtClean="0">
              <a:solidFill>
                <a:srgbClr val="3EFF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video is available on the RMT website and Facebook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5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Go through these sounds quickly with parents  using My Turn/Your Turn.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Stress you must not use letter names at this stage – just pure sounds.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Emphasise getting rid of ‘ugh’ to help blending. Parents usually love this bit! Make it fun! Set 1 then long vowels in Set 2.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 that when the children are taught the sounds they use the cards and a multi-sensory approach – hold up the cards again.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0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7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alibri" charset="0"/>
              </a:rPr>
              <a:t>Explain again the sound boxes and say this chart show the many different graphemes for the same sounds! No other language has as many to learn! Pink graphemes are Set 3 – explain they only learn these once they know all of Set 1 &amp; 2 effortlessly – systematic and structured!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4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Hold up Fred! Say you too can have a Fred at home – use one like this or any stuffed toy. </a:t>
            </a:r>
            <a:r>
              <a:rPr lang="en-GB" dirty="0" smtClean="0">
                <a:latin typeface="Calibri" charset="0"/>
              </a:rPr>
              <a:t>Watch the video for a demonstration of how to Fred talk.</a:t>
            </a:r>
            <a:endParaRPr lang="en-GB" dirty="0">
              <a:latin typeface="Calibri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12F208-E4E2-7448-8769-2C5785B19CA5}" type="slidenum">
              <a:rPr lang="en-US">
                <a:latin typeface="Calibri" charset="0"/>
              </a:rPr>
              <a:pPr/>
              <a:t>10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1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7970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45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8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ictur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0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233E0-0A61-9B4B-B800-6D197DE12499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C43C5-BFCF-2A43-B6B0-2DE31F17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7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233E0-0A61-9B4B-B800-6D197DE12499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C43C5-BFCF-2A43-B6B0-2DE31F17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233E0-0A61-9B4B-B800-6D197DE12499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C43C5-BFCF-2A43-B6B0-2DE31F17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0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training.com/en/resources/one-to-one-tutoring-session-teaching-a-child-to-blen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9" Type="http://schemas.openxmlformats.org/officeDocument/2006/relationships/image" Target="../media/image48.jpeg"/><Relationship Id="rId3" Type="http://schemas.openxmlformats.org/officeDocument/2006/relationships/image" Target="../media/image12.png"/><Relationship Id="rId21" Type="http://schemas.openxmlformats.org/officeDocument/2006/relationships/image" Target="../media/image30.jpeg"/><Relationship Id="rId34" Type="http://schemas.openxmlformats.org/officeDocument/2006/relationships/image" Target="../media/image43.jpeg"/><Relationship Id="rId42" Type="http://schemas.openxmlformats.org/officeDocument/2006/relationships/image" Target="../media/image51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33" Type="http://schemas.openxmlformats.org/officeDocument/2006/relationships/image" Target="../media/image42.jpeg"/><Relationship Id="rId38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29" Type="http://schemas.openxmlformats.org/officeDocument/2006/relationships/image" Target="../media/image38.jpeg"/><Relationship Id="rId41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32" Type="http://schemas.openxmlformats.org/officeDocument/2006/relationships/image" Target="../media/image41.jpeg"/><Relationship Id="rId37" Type="http://schemas.openxmlformats.org/officeDocument/2006/relationships/image" Target="../media/image46.jpeg"/><Relationship Id="rId40" Type="http://schemas.openxmlformats.org/officeDocument/2006/relationships/image" Target="../media/image49.jpeg"/><Relationship Id="rId45" Type="http://schemas.openxmlformats.org/officeDocument/2006/relationships/image" Target="../media/image54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28" Type="http://schemas.openxmlformats.org/officeDocument/2006/relationships/image" Target="../media/image37.jpeg"/><Relationship Id="rId36" Type="http://schemas.openxmlformats.org/officeDocument/2006/relationships/image" Target="../media/image45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31" Type="http://schemas.openxmlformats.org/officeDocument/2006/relationships/image" Target="../media/image40.jpeg"/><Relationship Id="rId44" Type="http://schemas.openxmlformats.org/officeDocument/2006/relationships/image" Target="../media/image53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jpeg"/><Relationship Id="rId30" Type="http://schemas.openxmlformats.org/officeDocument/2006/relationships/image" Target="../media/image39.jpeg"/><Relationship Id="rId35" Type="http://schemas.openxmlformats.org/officeDocument/2006/relationships/image" Target="../media/image44.jpeg"/><Relationship Id="rId43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training.com/en/resources/storytime-hom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training.com/paren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www.ruthmiskintraining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oup.com/education/content/primary/series/rwi/parents/" TargetMode="External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thmiskin.com/en/resources/parent-information-understanding-phonics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thmiskin.com/en/resources/parent-tutorial-1-understanding-read-write-inc-phonic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thmiskintraining.com/en/resources/sound-pronunciation-gui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RWI Phonics Parent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1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do </a:t>
            </a:r>
            <a:r>
              <a:rPr lang="en-US" sz="2800" dirty="0" smtClean="0"/>
              <a:t>phonics help us read? </a:t>
            </a:r>
            <a:endParaRPr lang="en-GB" sz="2800" dirty="0">
              <a:latin typeface="Arial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85901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Arial" charset="0"/>
              </a:rPr>
              <a:t>Say “hello” to Fred. </a:t>
            </a:r>
            <a:endParaRPr lang="en-GB" sz="2800" dirty="0">
              <a:latin typeface="Arial" charset="0"/>
            </a:endParaRPr>
          </a:p>
          <a:p>
            <a:endParaRPr lang="en-GB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rgbClr val="0070C0"/>
                </a:solidFill>
                <a:latin typeface="Arial" charset="0"/>
              </a:rPr>
              <a:t>Fred can </a:t>
            </a:r>
            <a:r>
              <a:rPr lang="en-GB" sz="2800" i="1" dirty="0">
                <a:solidFill>
                  <a:srgbClr val="0070C0"/>
                </a:solidFill>
                <a:latin typeface="Arial" charset="0"/>
              </a:rPr>
              <a:t>only </a:t>
            </a:r>
            <a:r>
              <a:rPr lang="en-GB" sz="2800" dirty="0">
                <a:solidFill>
                  <a:srgbClr val="0070C0"/>
                </a:solidFill>
                <a:latin typeface="Arial" charset="0"/>
              </a:rPr>
              <a:t>talk in sounds...</a:t>
            </a: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  <a:p>
            <a:pPr>
              <a:buFontTx/>
              <a:buNone/>
            </a:pPr>
            <a:r>
              <a:rPr lang="en-GB" sz="2800" dirty="0" smtClean="0">
                <a:latin typeface="Arial" charset="0"/>
              </a:rPr>
              <a:t>He says “</a:t>
            </a:r>
            <a:r>
              <a:rPr lang="en-GB" sz="2800" i="1" dirty="0" err="1" smtClean="0">
                <a:latin typeface="Arial" charset="0"/>
              </a:rPr>
              <a:t>c_a_t</a:t>
            </a:r>
            <a:r>
              <a:rPr lang="en-GB" sz="2800" i="1" dirty="0" smtClean="0">
                <a:latin typeface="Arial" charset="0"/>
              </a:rPr>
              <a:t>.” </a:t>
            </a:r>
            <a:r>
              <a:rPr lang="en-GB" sz="2800" dirty="0">
                <a:latin typeface="Arial" charset="0"/>
              </a:rPr>
              <a:t>N</a:t>
            </a:r>
            <a:r>
              <a:rPr lang="en-GB" sz="2800" dirty="0" smtClean="0">
                <a:latin typeface="Arial" charset="0"/>
              </a:rPr>
              <a:t>ot </a:t>
            </a:r>
            <a:r>
              <a:rPr lang="en-GB" sz="2800" b="1" dirty="0" smtClean="0">
                <a:latin typeface="Arial" charset="0"/>
              </a:rPr>
              <a:t>cat.</a:t>
            </a:r>
            <a:endParaRPr lang="en-GB" sz="2800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solidFill>
                <a:srgbClr val="0070C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en-GB" sz="2800" dirty="0">
                <a:solidFill>
                  <a:srgbClr val="0070C0"/>
                </a:solidFill>
                <a:latin typeface="Arial" charset="0"/>
              </a:rPr>
              <a:t>We call this </a:t>
            </a:r>
            <a:r>
              <a:rPr lang="en-GB" sz="2800" i="1" dirty="0">
                <a:solidFill>
                  <a:srgbClr val="0070C0"/>
                </a:solidFill>
                <a:latin typeface="Arial" charset="0"/>
              </a:rPr>
              <a:t>Fred </a:t>
            </a:r>
            <a:r>
              <a:rPr lang="en-GB" sz="2800" i="1" dirty="0" smtClean="0">
                <a:solidFill>
                  <a:srgbClr val="0070C0"/>
                </a:solidFill>
                <a:latin typeface="Arial" charset="0"/>
              </a:rPr>
              <a:t>Talk.</a:t>
            </a:r>
            <a:endParaRPr lang="en-GB" sz="2800" i="1" dirty="0">
              <a:solidFill>
                <a:srgbClr val="0070C0"/>
              </a:solidFill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dirty="0" smtClean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GB" sz="2800" dirty="0" smtClean="0">
                <a:latin typeface="Arial" charset="0"/>
              </a:rPr>
              <a:t>Watch </a:t>
            </a:r>
            <a:r>
              <a:rPr lang="en-GB" sz="2800" dirty="0" smtClean="0">
                <a:latin typeface="Arial" charset="0"/>
                <a:hlinkClick r:id="rId3"/>
              </a:rPr>
              <a:t>Ruth Miskin explains Fred Talk</a:t>
            </a:r>
            <a:r>
              <a:rPr lang="en-GB" sz="2800" dirty="0" smtClean="0">
                <a:latin typeface="Arial" charset="0"/>
              </a:rPr>
              <a:t>.</a:t>
            </a: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Arial" charset="0"/>
            </a:endParaRPr>
          </a:p>
        </p:txBody>
      </p:sp>
      <p:pic>
        <p:nvPicPr>
          <p:cNvPr id="2" name="Picture 1" descr="Screen Shot 2014-08-12 at 16.26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64" y="1859017"/>
            <a:ext cx="2417891" cy="21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7" y="274638"/>
            <a:ext cx="8819143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Who supports our school?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7" y="1575894"/>
            <a:ext cx="8446295" cy="45259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latin typeface="Arial"/>
                <a:cs typeface="Arial"/>
              </a:rPr>
              <a:t>Ruth Miskin Training </a:t>
            </a:r>
          </a:p>
          <a:p>
            <a:r>
              <a:rPr lang="en-US" sz="2400" dirty="0">
                <a:latin typeface="Arial"/>
                <a:cs typeface="Arial"/>
              </a:rPr>
              <a:t>p</a:t>
            </a:r>
            <a:r>
              <a:rPr lang="en-US" sz="2400" dirty="0" smtClean="0">
                <a:latin typeface="Arial"/>
                <a:cs typeface="Arial"/>
              </a:rPr>
              <a:t>rovide whole-school training </a:t>
            </a:r>
          </a:p>
          <a:p>
            <a:r>
              <a:rPr lang="en-US" sz="2400" dirty="0" smtClean="0">
                <a:latin typeface="Arial"/>
                <a:cs typeface="Arial"/>
              </a:rPr>
              <a:t>in the </a:t>
            </a:r>
            <a:r>
              <a:rPr lang="en-US" sz="2400" dirty="0" smtClean="0">
                <a:solidFill>
                  <a:srgbClr val="528F7E"/>
                </a:solidFill>
                <a:latin typeface="Arial"/>
                <a:cs typeface="Arial"/>
              </a:rPr>
              <a:t>Phonics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programme</a:t>
            </a:r>
            <a:r>
              <a:rPr lang="en-US" sz="2400" dirty="0" smtClean="0">
                <a:latin typeface="Arial"/>
                <a:cs typeface="Arial"/>
              </a:rPr>
              <a:t>. 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he trainer continues to support us </a:t>
            </a:r>
          </a:p>
          <a:p>
            <a:r>
              <a:rPr lang="en-US" sz="2400" dirty="0" smtClean="0">
                <a:latin typeface="Arial"/>
                <a:cs typeface="Arial"/>
              </a:rPr>
              <a:t>on in-school Development Days. </a:t>
            </a:r>
          </a:p>
          <a:p>
            <a:endParaRPr lang="en-US" sz="24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Screen Shot 2014-08-01 at 16.51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2" y="1685653"/>
            <a:ext cx="2677365" cy="29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C:\Users\Davina\Pictures\RWI\RedDitty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10509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Oxford University Press publish the resources</a:t>
            </a:r>
            <a:endParaRPr lang="en-GB" sz="2800" dirty="0">
              <a:latin typeface="Arial" charset="0"/>
            </a:endParaRPr>
          </a:p>
        </p:txBody>
      </p:sp>
      <p:grpSp>
        <p:nvGrpSpPr>
          <p:cNvPr id="38917" name="Group 92"/>
          <p:cNvGrpSpPr>
            <a:grpSpLocks/>
          </p:cNvGrpSpPr>
          <p:nvPr/>
        </p:nvGrpSpPr>
        <p:grpSpPr bwMode="auto">
          <a:xfrm>
            <a:off x="3463925" y="2565400"/>
            <a:ext cx="1127125" cy="1296988"/>
            <a:chOff x="1219200" y="2590800"/>
            <a:chExt cx="1289195" cy="888670"/>
          </a:xfrm>
        </p:grpSpPr>
        <p:pic>
          <p:nvPicPr>
            <p:cNvPr id="38976" name="Picture 15" descr="Redke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590800"/>
              <a:ext cx="609600" cy="43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7" name="Picture 74" descr="Redke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743200"/>
              <a:ext cx="609600" cy="43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8" name="Picture 75" descr="Redke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895600"/>
              <a:ext cx="609600" cy="43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9" name="Picture 76" descr="Redke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048000"/>
              <a:ext cx="609600" cy="43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80" name="Picture 64" descr="Elvi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819400"/>
              <a:ext cx="679595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81" name="Picture 9" descr="Abadfox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895600"/>
              <a:ext cx="685800" cy="48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18" name="Group 95"/>
          <p:cNvGrpSpPr>
            <a:grpSpLocks/>
          </p:cNvGrpSpPr>
          <p:nvPr/>
        </p:nvGrpSpPr>
        <p:grpSpPr bwMode="auto">
          <a:xfrm>
            <a:off x="5076825" y="1816100"/>
            <a:ext cx="1693863" cy="1566863"/>
            <a:chOff x="914400" y="3352800"/>
            <a:chExt cx="2052034" cy="1600200"/>
          </a:xfrm>
        </p:grpSpPr>
        <p:pic>
          <p:nvPicPr>
            <p:cNvPr id="38967" name="Picture 27" descr="Tabskitte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19" y="3441700"/>
              <a:ext cx="783011" cy="563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8" name="Picture 7" descr="Socool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865" y="3619500"/>
              <a:ext cx="74094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9" name="Picture 8" descr="Snow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864" y="4064000"/>
              <a:ext cx="87244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0" name="Picture 23" descr="Scruffyted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19" y="4241800"/>
              <a:ext cx="786653" cy="56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1" name="Picture 24" descr="Sanjaystaysinbed.jp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07" y="4064000"/>
              <a:ext cx="56085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2" name="Picture 25" descr="Scruffyted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489" y="4419600"/>
              <a:ext cx="74094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3" name="Picture 26" descr="Snow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836" y="3708400"/>
              <a:ext cx="789351" cy="56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4" name="Picture 28" descr="Tabthecat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530600"/>
              <a:ext cx="74780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5" name="Picture 29" descr="Thedressingupbox.jp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242" y="3352800"/>
              <a:ext cx="87244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19" name="Group 94"/>
          <p:cNvGrpSpPr>
            <a:grpSpLocks/>
          </p:cNvGrpSpPr>
          <p:nvPr/>
        </p:nvGrpSpPr>
        <p:grpSpPr bwMode="auto">
          <a:xfrm>
            <a:off x="6946900" y="2644775"/>
            <a:ext cx="1657350" cy="1327150"/>
            <a:chOff x="1219200" y="5257800"/>
            <a:chExt cx="1775669" cy="1066799"/>
          </a:xfrm>
        </p:grpSpPr>
        <p:pic>
          <p:nvPicPr>
            <p:cNvPr id="38960" name="Picture 17" descr="Lookout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5334000"/>
              <a:ext cx="681037" cy="48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1" name="Picture 20" descr="Mybestshirt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257800"/>
              <a:ext cx="685800" cy="48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2" name="Picture 66" descr="Lookout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5486400"/>
              <a:ext cx="681037" cy="48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3" name="Picture 77" descr="Lookout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5486400"/>
              <a:ext cx="681037" cy="48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4" name="Picture 78" descr="Lookout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638800"/>
              <a:ext cx="681037" cy="48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5" name="Picture 79" descr="Lookout.jp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791200"/>
              <a:ext cx="681037" cy="48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66" name="Picture 65" descr="Agoodcook.jp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5715000"/>
              <a:ext cx="861269" cy="60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20" name="Group 74"/>
          <p:cNvGrpSpPr>
            <a:grpSpLocks/>
          </p:cNvGrpSpPr>
          <p:nvPr/>
        </p:nvGrpSpPr>
        <p:grpSpPr bwMode="auto">
          <a:xfrm>
            <a:off x="395288" y="4697413"/>
            <a:ext cx="2074862" cy="1755775"/>
            <a:chOff x="854927" y="1320800"/>
            <a:chExt cx="1481587" cy="1024467"/>
          </a:xfrm>
        </p:grpSpPr>
        <p:pic>
          <p:nvPicPr>
            <p:cNvPr id="38953" name="Picture 18" descr="Lost.jp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717" y="1786467"/>
              <a:ext cx="704936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4" name="Picture 30" descr="Theduckchick.jp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927" y="1600200"/>
              <a:ext cx="704936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5" name="Picture 31" descr="Thefoolishwitch.jp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828800"/>
              <a:ext cx="814880" cy="487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6" name="Picture 32" descr="Thegingerbreadman.jp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298" y="1320800"/>
              <a:ext cx="822426" cy="65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7" name="Picture 71" descr="Thegingerbreadman.jp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088" y="1507067"/>
              <a:ext cx="822426" cy="651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8" name="Picture 73" descr="Thegingerbreadman.jp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47800"/>
              <a:ext cx="76058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9" name="Picture 33" descr="Tomthumb.jp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298" y="1693334"/>
              <a:ext cx="814880" cy="40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21" name="Group 70"/>
          <p:cNvGrpSpPr>
            <a:grpSpLocks/>
          </p:cNvGrpSpPr>
          <p:nvPr/>
        </p:nvGrpSpPr>
        <p:grpSpPr bwMode="auto">
          <a:xfrm>
            <a:off x="2916238" y="4956175"/>
            <a:ext cx="2384425" cy="1516063"/>
            <a:chOff x="685800" y="2667000"/>
            <a:chExt cx="1636552" cy="1271588"/>
          </a:xfrm>
        </p:grpSpPr>
        <p:pic>
          <p:nvPicPr>
            <p:cNvPr id="38945" name="Picture 36" descr="Thepoorgoose.jp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819400"/>
              <a:ext cx="685800" cy="485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6" name="Picture 37" descr="Theholeinthehill.jp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048000"/>
              <a:ext cx="64595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7" name="Picture 38" descr="Thepoorgoose.jp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3124200"/>
              <a:ext cx="762000" cy="53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8" name="Picture 39" descr="Thejarofoil.jp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667000"/>
              <a:ext cx="762000" cy="53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9" name="Picture 40" descr="Theholeinthehill.jp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971800"/>
              <a:ext cx="4889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0" name="Picture 41" descr="Thepoorgoose.jp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429000"/>
              <a:ext cx="64595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1" name="Picture 42" descr="Thejarofoil.jp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429000"/>
              <a:ext cx="685800" cy="485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2" name="Picture 97" descr="Jellybean.jpg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950" y="3595688"/>
              <a:ext cx="488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22" name="Group 75"/>
          <p:cNvGrpSpPr>
            <a:grpSpLocks/>
          </p:cNvGrpSpPr>
          <p:nvPr/>
        </p:nvGrpSpPr>
        <p:grpSpPr bwMode="auto">
          <a:xfrm>
            <a:off x="5799138" y="4660900"/>
            <a:ext cx="2466975" cy="2090738"/>
            <a:chOff x="762000" y="4724399"/>
            <a:chExt cx="1598788" cy="1606139"/>
          </a:xfrm>
        </p:grpSpPr>
        <p:pic>
          <p:nvPicPr>
            <p:cNvPr id="38939" name="Picture 43" descr="Theinvisibleclothes.jp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99" y="4953000"/>
              <a:ext cx="753611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0" name="Picture 44" descr="Theinvisibleclothes.jpg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791200"/>
              <a:ext cx="762000" cy="53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1" name="Picture 45" descr="Thelionspaw.jp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800600"/>
              <a:ext cx="609600" cy="42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2" name="Picture 47" descr="Toad.jp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724399"/>
              <a:ext cx="685800" cy="48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3" name="Picture 48" descr="Toad.jp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199" y="5410200"/>
              <a:ext cx="76058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4" name="Picture 51" descr="Wailingwinnyscarbootsale.jp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399" y="5410200"/>
              <a:ext cx="65193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923" name="Group 73"/>
          <p:cNvGrpSpPr>
            <a:grpSpLocks/>
          </p:cNvGrpSpPr>
          <p:nvPr/>
        </p:nvGrpSpPr>
        <p:grpSpPr bwMode="auto">
          <a:xfrm>
            <a:off x="1412875" y="2136775"/>
            <a:ext cx="1755775" cy="1427163"/>
            <a:chOff x="1066800" y="1143000"/>
            <a:chExt cx="1889882" cy="1174376"/>
          </a:xfrm>
        </p:grpSpPr>
        <p:pic>
          <p:nvPicPr>
            <p:cNvPr id="38933" name="Picture 6" descr="Skateboardsid.jp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828800"/>
              <a:ext cx="685800" cy="48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4" name="Picture 5" descr="Sixfish.jp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371600"/>
              <a:ext cx="762000" cy="53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5" name="Picture 14" descr="Chips.jp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676400"/>
              <a:ext cx="64595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6" name="Picture 21" descr="Onthebus.jp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676400"/>
              <a:ext cx="746882" cy="52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7" name="Picture 22" descr="Pipspizza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447800"/>
              <a:ext cx="76058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8" name="Picture 49" descr="Tugtug.jp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143000"/>
              <a:ext cx="669876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4" name="Picture 7" descr="C:\Users\Davina\Pictures\RWI\RedDitty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401888"/>
            <a:ext cx="10064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8" descr="C:\Users\Davina\Pictures\RWI\RedDittyBoo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060575"/>
            <a:ext cx="1050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" descr="C:\Users\Davina\Pictures\RWI\GW covers\image001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1557338"/>
            <a:ext cx="9398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3" descr="C:\Users\Davina\Pictures\RWI\GW covers\image004.jp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2060575"/>
            <a:ext cx="896937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4" descr="C:\Users\Davina\Pictures\RWI\GW covers\image002.jp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097088"/>
            <a:ext cx="94773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5" descr="C:\Users\Davina\Pictures\RWI\GW covers\image003.jp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1566863"/>
            <a:ext cx="927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2" descr="C:\Users\Davina\Pictures\RWI\GW covers\image007.jp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232275"/>
            <a:ext cx="9493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3" descr="C:\Users\Davina\Pictures\RWI\GW covers\image005.jp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33825"/>
            <a:ext cx="995363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4" descr="C:\Users\Davina\Pictures\RWI\GW covers\image006.jp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4164013"/>
            <a:ext cx="100171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2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85839" y="333375"/>
            <a:ext cx="7834313" cy="100806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Arial" charset="0"/>
                <a:cs typeface="ＭＳ Ｐゴシック" charset="0"/>
              </a:rPr>
              <a:t/>
            </a:r>
            <a:br>
              <a:rPr lang="en-US" sz="2800" dirty="0" smtClean="0">
                <a:latin typeface="Arial" charset="0"/>
                <a:cs typeface="ＭＳ Ｐゴシック" charset="0"/>
              </a:rPr>
            </a:br>
            <a:r>
              <a:rPr lang="en-US" sz="3100" dirty="0" smtClean="0">
                <a:latin typeface="Arial" charset="0"/>
                <a:cs typeface="ＭＳ Ｐゴシック" charset="0"/>
              </a:rPr>
              <a:t>Fresh </a:t>
            </a:r>
            <a:r>
              <a:rPr lang="en-US" sz="3100" dirty="0">
                <a:latin typeface="Arial" charset="0"/>
                <a:cs typeface="ＭＳ Ｐゴシック" charset="0"/>
              </a:rPr>
              <a:t>Start Modules: reading and </a:t>
            </a:r>
            <a:r>
              <a:rPr lang="en-US" sz="3100" dirty="0" smtClean="0">
                <a:latin typeface="Arial" charset="0"/>
                <a:cs typeface="ＭＳ Ｐゴシック" charset="0"/>
              </a:rPr>
              <a:t>writing.</a:t>
            </a:r>
            <a:r>
              <a:rPr lang="en-US" sz="3100" i="1" dirty="0">
                <a:latin typeface="Arial" charset="0"/>
                <a:cs typeface="ＭＳ Ｐゴシック" charset="0"/>
              </a:rPr>
              <a:t/>
            </a:r>
            <a:br>
              <a:rPr lang="en-US" sz="3100" i="1" dirty="0">
                <a:latin typeface="Arial" charset="0"/>
                <a:cs typeface="ＭＳ Ｐゴシック" charset="0"/>
              </a:rPr>
            </a:br>
            <a:endParaRPr lang="en-GB" sz="3100" dirty="0">
              <a:latin typeface="Arial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425575" y="2513013"/>
            <a:ext cx="7485063" cy="3622675"/>
          </a:xfrm>
        </p:spPr>
        <p:txBody>
          <a:bodyPr/>
          <a:lstStyle/>
          <a:p>
            <a:endParaRPr lang="en-GB">
              <a:latin typeface="Arial" charset="0"/>
            </a:endParaRPr>
          </a:p>
        </p:txBody>
      </p:sp>
      <p:pic>
        <p:nvPicPr>
          <p:cNvPr id="39942" name="Picture 14" descr="FSAnt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9335">
            <a:off x="4418013" y="2012950"/>
            <a:ext cx="1036637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5" descr="FSAnth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208338"/>
            <a:ext cx="12049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6" descr="FSAnth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8819">
            <a:off x="7910513" y="4181475"/>
            <a:ext cx="1036637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7" descr="FSAnth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1700213"/>
            <a:ext cx="1036637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8" descr="FSAnth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933">
            <a:off x="7761288" y="2411413"/>
            <a:ext cx="1058862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9" descr="FSAnth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792663"/>
            <a:ext cx="1320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6" descr="C:\Users\Davina\Pictures\RWI\Fresh Start\Intro Mo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2616200"/>
            <a:ext cx="115093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2" descr="C:\Users\Davina\Pictures\RWI\Fresh Start\image001[1]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797050"/>
            <a:ext cx="1528762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7" descr="C:\Users\Davina\Pictures\RWI\Fresh Start\Mod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2835">
            <a:off x="881063" y="4464050"/>
            <a:ext cx="121126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8" descr="C:\Users\Davina\Pictures\RWI\Fresh Start\Mod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550">
            <a:off x="3449638" y="3600450"/>
            <a:ext cx="12144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9" descr="C:\Users\Davina\Pictures\RWI\Fresh Start\Mod1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4911">
            <a:off x="2225675" y="4654550"/>
            <a:ext cx="12525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8" descr="C:\Users\Davina\Pictures\RWI\Fresh Start\Mod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392">
            <a:off x="4767263" y="4706938"/>
            <a:ext cx="121443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9" descr="C:\Users\Davina\Pictures\RWI\Fresh Start\Mod1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4911">
            <a:off x="2132013" y="4378325"/>
            <a:ext cx="12255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2" descr="C:\Users\Davina\Pictures\RWI\Fresh Start\Mod1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924300"/>
            <a:ext cx="11572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3" descr="C:\Users\Davina\Pictures\RWI\Fresh Start\Mod31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302">
            <a:off x="3124200" y="4972050"/>
            <a:ext cx="11811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4" descr="C:\Users\Davina\Pictures\RWI\Fresh Start\Mod2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9695">
            <a:off x="750888" y="4814888"/>
            <a:ext cx="11557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6" descr="C:\Users\Davina\Pictures\RWI\Fresh Start\image003[1]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8241">
            <a:off x="6424613" y="4579938"/>
            <a:ext cx="10080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7" descr="C:\Users\Davina\Pictures\RWI\Fresh Start\image004[1]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933950"/>
            <a:ext cx="103981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13" descr="FSAnth1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41">
            <a:off x="6742113" y="1919288"/>
            <a:ext cx="1038225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help your child at home…</a:t>
            </a:r>
            <a:endParaRPr lang="en-US" dirty="0"/>
          </a:p>
        </p:txBody>
      </p:sp>
      <p:pic>
        <p:nvPicPr>
          <p:cNvPr id="5" name="Picture 4" descr="Screen Shot 2014-08-12 at 12.32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62" y="1717189"/>
            <a:ext cx="5073245" cy="46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can read stories with your child. Relentlessly.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alibri" charset="0"/>
              </a:rPr>
              <a:t>Read favourite stories </a:t>
            </a:r>
            <a:r>
              <a:rPr lang="en-GB" sz="2800" b="1" dirty="0" smtClean="0">
                <a:latin typeface="Calibri" charset="0"/>
              </a:rPr>
              <a:t>over and over</a:t>
            </a:r>
            <a:r>
              <a:rPr lang="en-GB" sz="2800" dirty="0" smtClean="0">
                <a:latin typeface="Calibri" charset="0"/>
              </a:rPr>
              <a:t> again </a:t>
            </a:r>
          </a:p>
          <a:p>
            <a:endParaRPr lang="en-GB" sz="2800" dirty="0">
              <a:latin typeface="Calibri" charset="0"/>
            </a:endParaRPr>
          </a:p>
          <a:p>
            <a:r>
              <a:rPr lang="en-GB" sz="2800" dirty="0" smtClean="0">
                <a:latin typeface="Calibri" charset="0"/>
              </a:rPr>
              <a:t>Read some stories at </a:t>
            </a:r>
            <a:r>
              <a:rPr lang="en-GB" sz="2800" b="1" dirty="0">
                <a:latin typeface="Calibri" charset="0"/>
              </a:rPr>
              <a:t>a higher level than </a:t>
            </a:r>
            <a:r>
              <a:rPr lang="en-GB" sz="2800" b="1" dirty="0" smtClean="0">
                <a:latin typeface="Calibri" charset="0"/>
              </a:rPr>
              <a:t>they </a:t>
            </a:r>
            <a:r>
              <a:rPr lang="en-GB" sz="2800" b="1" dirty="0">
                <a:latin typeface="Calibri" charset="0"/>
              </a:rPr>
              <a:t>can read </a:t>
            </a:r>
            <a:r>
              <a:rPr lang="en-GB" sz="2800" b="1" dirty="0" smtClean="0">
                <a:latin typeface="Calibri" charset="0"/>
              </a:rPr>
              <a:t>themselves.</a:t>
            </a:r>
          </a:p>
          <a:p>
            <a:endParaRPr lang="en-GB" sz="2800" b="1" dirty="0" smtClean="0">
              <a:latin typeface="Calibri" charset="0"/>
            </a:endParaRPr>
          </a:p>
          <a:p>
            <a:r>
              <a:rPr lang="en-GB" sz="2800" dirty="0" smtClean="0">
                <a:latin typeface="Calibri" charset="0"/>
              </a:rPr>
              <a:t>Listen to them</a:t>
            </a:r>
            <a:r>
              <a:rPr lang="en-GB" sz="2800" b="1" dirty="0" smtClean="0">
                <a:latin typeface="Calibri" charset="0"/>
              </a:rPr>
              <a:t> </a:t>
            </a:r>
            <a:r>
              <a:rPr lang="en-GB" sz="2800" dirty="0" smtClean="0">
                <a:latin typeface="Calibri" charset="0"/>
              </a:rPr>
              <a:t>reading their </a:t>
            </a:r>
            <a:r>
              <a:rPr lang="en-GB" sz="2800" b="1" dirty="0" smtClean="0">
                <a:latin typeface="Calibri" charset="0"/>
              </a:rPr>
              <a:t>take home Phonics storybooks. </a:t>
            </a:r>
          </a:p>
          <a:p>
            <a:endParaRPr lang="en-GB" sz="2800" b="1" dirty="0">
              <a:latin typeface="Calibri" charset="0"/>
            </a:endParaRPr>
          </a:p>
          <a:p>
            <a:r>
              <a:rPr lang="en-GB" sz="2800" dirty="0">
                <a:latin typeface="Calibri" charset="0"/>
              </a:rPr>
              <a:t>Watch our </a:t>
            </a:r>
            <a:r>
              <a:rPr lang="en-GB" sz="2800" dirty="0" err="1">
                <a:latin typeface="Calibri" charset="0"/>
                <a:hlinkClick r:id="rId3"/>
              </a:rPr>
              <a:t>storytime</a:t>
            </a:r>
            <a:r>
              <a:rPr lang="en-GB" sz="2800" dirty="0">
                <a:latin typeface="Calibri" charset="0"/>
                <a:hlinkClick r:id="rId3"/>
              </a:rPr>
              <a:t> at home </a:t>
            </a:r>
            <a:r>
              <a:rPr lang="en-GB" sz="2800" dirty="0">
                <a:latin typeface="Calibri" charset="0"/>
              </a:rPr>
              <a:t>video.</a:t>
            </a:r>
          </a:p>
          <a:p>
            <a:endParaRPr lang="en-GB" sz="2800" b="1" dirty="0">
              <a:latin typeface="Calibri" charset="0"/>
            </a:endParaRPr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can </a:t>
            </a:r>
            <a:r>
              <a:rPr lang="en-US" sz="2800" dirty="0" err="1"/>
              <a:t>practise</a:t>
            </a:r>
            <a:r>
              <a:rPr lang="en-US" sz="2800" dirty="0"/>
              <a:t> </a:t>
            </a:r>
            <a:r>
              <a:rPr lang="en-US" sz="2800" dirty="0" smtClean="0"/>
              <a:t>pronouncing </a:t>
            </a:r>
            <a:r>
              <a:rPr lang="en-US" sz="2800" dirty="0"/>
              <a:t>sounds.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no ‘</a:t>
            </a:r>
            <a:r>
              <a:rPr lang="en-US" dirty="0" err="1" smtClean="0"/>
              <a:t>fuh</a:t>
            </a:r>
            <a:r>
              <a:rPr lang="en-US" dirty="0" smtClean="0"/>
              <a:t>’ and ‘</a:t>
            </a:r>
            <a:r>
              <a:rPr lang="en-US" dirty="0" err="1" smtClean="0"/>
              <a:t>luh</a:t>
            </a:r>
            <a:r>
              <a:rPr lang="en-US" dirty="0" smtClean="0"/>
              <a:t>’!</a:t>
            </a:r>
            <a:endParaRPr lang="en-US" dirty="0"/>
          </a:p>
        </p:txBody>
      </p:sp>
      <p:pic>
        <p:nvPicPr>
          <p:cNvPr id="5" name="Picture 4" descr="Screen Shot 2014-08-01 at 16.1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51" y="2603853"/>
            <a:ext cx="3540373" cy="35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387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You can have </a:t>
            </a:r>
            <a:r>
              <a:rPr lang="en-GB" sz="2800" dirty="0">
                <a:latin typeface="Arial" charset="0"/>
              </a:rPr>
              <a:t>fun with Fred </a:t>
            </a:r>
            <a:r>
              <a:rPr lang="en-GB" sz="2800" dirty="0" smtClean="0">
                <a:latin typeface="Arial" charset="0"/>
              </a:rPr>
              <a:t>Talk.</a:t>
            </a:r>
            <a:r>
              <a:rPr lang="en-GB" sz="2800" dirty="0">
                <a:latin typeface="Arial" charset="0"/>
              </a:rPr>
              <a:t/>
            </a:r>
            <a:br>
              <a:rPr lang="en-GB" sz="2800" dirty="0">
                <a:latin typeface="Arial" charset="0"/>
              </a:rPr>
            </a:br>
            <a:endParaRPr lang="en-GB" sz="2800" dirty="0">
              <a:latin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95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GB" sz="2800" i="1" dirty="0">
                <a:latin typeface="Arial" charset="0"/>
              </a:rPr>
              <a:t>“What a tidy r-</a:t>
            </a:r>
            <a:r>
              <a:rPr lang="en-GB" sz="2800" i="1" dirty="0" err="1">
                <a:latin typeface="Arial" charset="0"/>
              </a:rPr>
              <a:t>oo</a:t>
            </a:r>
            <a:r>
              <a:rPr lang="en-GB" sz="2800" i="1" dirty="0">
                <a:latin typeface="Arial" charset="0"/>
              </a:rPr>
              <a:t>-m</a:t>
            </a:r>
            <a:r>
              <a:rPr lang="en-GB" sz="2800" i="1" dirty="0" smtClean="0">
                <a:latin typeface="Arial" charset="0"/>
              </a:rPr>
              <a:t>!”</a:t>
            </a:r>
          </a:p>
          <a:p>
            <a:pPr>
              <a:buFont typeface="Wingdings" charset="0"/>
              <a:buNone/>
            </a:pPr>
            <a:endParaRPr lang="en-GB" sz="2800" i="1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GB" sz="2800" i="1" dirty="0">
                <a:latin typeface="Arial" charset="0"/>
              </a:rPr>
              <a:t>“Where’s your c-</a:t>
            </a:r>
            <a:r>
              <a:rPr lang="en-GB" sz="2800" i="1" dirty="0" err="1">
                <a:latin typeface="Arial" charset="0"/>
              </a:rPr>
              <a:t>oa</a:t>
            </a:r>
            <a:r>
              <a:rPr lang="en-GB" sz="2800" i="1" dirty="0">
                <a:latin typeface="Arial" charset="0"/>
              </a:rPr>
              <a:t>-t?” </a:t>
            </a:r>
            <a:endParaRPr lang="en-GB" sz="2800" i="1" dirty="0" smtClean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GB" sz="2800" i="1" dirty="0" smtClean="0">
                <a:latin typeface="Arial" charset="0"/>
              </a:rPr>
              <a:t>  </a:t>
            </a:r>
            <a:r>
              <a:rPr lang="en-GB" sz="2800" i="1" dirty="0">
                <a:latin typeface="Arial" charset="0"/>
              </a:rPr>
              <a:t>	</a:t>
            </a:r>
          </a:p>
          <a:p>
            <a:pPr>
              <a:buFont typeface="Wingdings" charset="0"/>
              <a:buNone/>
            </a:pPr>
            <a:r>
              <a:rPr lang="en-GB" sz="2800" i="1" dirty="0">
                <a:latin typeface="Arial" charset="0"/>
              </a:rPr>
              <a:t>“Time for b-e-d!”</a:t>
            </a:r>
          </a:p>
          <a:p>
            <a:pPr>
              <a:buFont typeface="Wingdings" charset="0"/>
              <a:buNone/>
            </a:pPr>
            <a:endParaRPr lang="en-GB" sz="2400" i="1" dirty="0" smtClean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i="1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GB" sz="1800" i="1" dirty="0">
                <a:latin typeface="Arial" charset="0"/>
              </a:rPr>
              <a:t>	</a:t>
            </a:r>
            <a:endParaRPr lang="en-GB" sz="2400" i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3" name="Picture 2" descr="Screen Shot 2014-08-12 at 12.2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95" y="3326298"/>
            <a:ext cx="3784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watch </a:t>
            </a:r>
            <a:r>
              <a:rPr lang="en-US" dirty="0"/>
              <a:t>video </a:t>
            </a:r>
            <a:r>
              <a:rPr lang="en-US" dirty="0" smtClean="0"/>
              <a:t>tutorials.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how to do all these things and more </a:t>
            </a:r>
            <a:r>
              <a:rPr lang="en-US" dirty="0" smtClean="0">
                <a:hlinkClick r:id="rId3"/>
              </a:rPr>
              <a:t>www.ruthmiskintraining.com/parents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also…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896" y="1601049"/>
            <a:ext cx="4656267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Ruth Miskin Training parents’ page – trainer top tips and book recommendations.</a:t>
            </a:r>
          </a:p>
          <a:p>
            <a:endParaRPr lang="en-US" sz="1800" dirty="0" smtClean="0">
              <a:latin typeface="Arial"/>
              <a:cs typeface="Arial"/>
            </a:endParaRPr>
          </a:p>
          <a:p>
            <a:endParaRPr lang="en-US" sz="1800" dirty="0" smtClean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  <a:p>
            <a:r>
              <a:rPr lang="en-US" sz="1800" dirty="0" smtClean="0">
                <a:latin typeface="Arial"/>
                <a:cs typeface="Arial"/>
              </a:rPr>
              <a:t>Sign up to the Ruth Miskin Training newsletter on the website homepage.</a:t>
            </a:r>
          </a:p>
          <a:p>
            <a:endParaRPr lang="en-US" sz="1800" dirty="0" smtClean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  <a:p>
            <a:r>
              <a:rPr lang="en-US" sz="1800" dirty="0" smtClean="0">
                <a:latin typeface="Arial"/>
                <a:cs typeface="Arial"/>
              </a:rPr>
              <a:t>Attend the training for yourself at central locations across the UK. </a:t>
            </a:r>
          </a:p>
          <a:p>
            <a:r>
              <a:rPr lang="en-US" sz="1800" dirty="0" smtClean="0">
                <a:latin typeface="Arial"/>
                <a:cs typeface="Arial"/>
                <a:hlinkClick r:id="rId2"/>
              </a:rPr>
              <a:t>www.ruthmiskintraining.com</a:t>
            </a: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r>
              <a:rPr lang="en-US" sz="1800" dirty="0">
                <a:latin typeface="Arial"/>
                <a:cs typeface="Arial"/>
              </a:rPr>
              <a:t>You may be </a:t>
            </a:r>
            <a:r>
              <a:rPr lang="en-US" sz="1800" dirty="0" smtClean="0">
                <a:latin typeface="Arial"/>
                <a:cs typeface="Arial"/>
              </a:rPr>
              <a:t>interested in </a:t>
            </a:r>
            <a:r>
              <a:rPr lang="en-US" sz="1800" dirty="0">
                <a:latin typeface="Arial"/>
                <a:cs typeface="Arial"/>
              </a:rPr>
              <a:t>Grammar training for adults and Handwriting. </a:t>
            </a:r>
          </a:p>
          <a:p>
            <a:r>
              <a:rPr lang="en-US" sz="1800" dirty="0" smtClean="0">
                <a:latin typeface="Arial"/>
                <a:cs typeface="Arial"/>
              </a:rPr>
              <a:t>  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" name="Picture 4" descr="Screen Shot 2014-08-01 at 16.31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0" y="3009438"/>
            <a:ext cx="1799092" cy="1475017"/>
          </a:xfrm>
          <a:prstGeom prst="rect">
            <a:avLst/>
          </a:prstGeom>
        </p:spPr>
      </p:pic>
      <p:pic>
        <p:nvPicPr>
          <p:cNvPr id="7" name="Picture 6" descr="Screen Shot 2014-08-12 at 15.55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1"/>
            <a:ext cx="1972839" cy="1041706"/>
          </a:xfrm>
          <a:prstGeom prst="rect">
            <a:avLst/>
          </a:prstGeom>
        </p:spPr>
      </p:pic>
      <p:pic>
        <p:nvPicPr>
          <p:cNvPr id="8" name="Picture 7" descr="Screen Shot 2014-08-12 at 15.58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0" y="4892132"/>
            <a:ext cx="2178252" cy="14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Children who read at home do well at school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997"/>
            <a:ext cx="8229600" cy="4691069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sz="3600" dirty="0" smtClean="0">
                <a:latin typeface="Arial"/>
                <a:cs typeface="Arial"/>
              </a:rPr>
              <a:t>Read fluently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3600" dirty="0" smtClean="0">
                <a:latin typeface="Arial"/>
                <a:cs typeface="Arial"/>
              </a:rPr>
              <a:t>Write confidently </a:t>
            </a:r>
            <a:endParaRPr lang="en-US" altLang="ja-JP" sz="36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altLang="ja-JP" sz="3600" dirty="0" smtClean="0">
                <a:latin typeface="Arial"/>
                <a:cs typeface="Arial"/>
              </a:rPr>
              <a:t>Speak articulately</a:t>
            </a:r>
          </a:p>
          <a:p>
            <a:endParaRPr lang="en-US" sz="3600" dirty="0"/>
          </a:p>
        </p:txBody>
      </p:sp>
      <p:pic>
        <p:nvPicPr>
          <p:cNvPr id="5" name="Picture 4" descr="Screen Shot 2014-08-12 at 13.3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24" y="3889125"/>
            <a:ext cx="3561976" cy="225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You can order the resources online.</a:t>
            </a:r>
            <a:endParaRPr lang="en-GB" sz="2800" dirty="0">
              <a:latin typeface="Arial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640763" cy="4344987"/>
          </a:xfrm>
        </p:spPr>
        <p:txBody>
          <a:bodyPr/>
          <a:lstStyle/>
          <a:p>
            <a:endParaRPr lang="en-GB" sz="2400" dirty="0" smtClean="0">
              <a:latin typeface="Arial" charset="0"/>
              <a:hlinkClick r:id="rId3"/>
            </a:endParaRPr>
          </a:p>
          <a:p>
            <a:r>
              <a:rPr lang="en-GB" sz="2400" dirty="0" smtClean="0">
                <a:latin typeface="Arial" charset="0"/>
                <a:hlinkClick r:id="rId3"/>
              </a:rPr>
              <a:t>https</a:t>
            </a:r>
            <a:r>
              <a:rPr lang="en-GB" sz="2400" dirty="0">
                <a:latin typeface="Arial" charset="0"/>
                <a:hlinkClick r:id="rId3"/>
              </a:rPr>
              <a:t>://global.oup.com/education/content/primary/series/rwi/parents/</a:t>
            </a:r>
            <a:r>
              <a:rPr lang="en-GB" sz="2400" dirty="0">
                <a:latin typeface="Arial" charset="0"/>
              </a:rPr>
              <a:t> </a:t>
            </a:r>
          </a:p>
          <a:p>
            <a:pPr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dirty="0">
              <a:latin typeface="Arial" charset="0"/>
            </a:endParaRPr>
          </a:p>
        </p:txBody>
      </p:sp>
      <p:pic>
        <p:nvPicPr>
          <p:cNvPr id="46085" name="Picture 3" descr="C:\Users\jane\Pictures\9780198386643_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0000">
            <a:off x="5664536" y="3295448"/>
            <a:ext cx="1779762" cy="149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 descr="C:\Users\jane\Pictures\9780198386803_1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40000">
            <a:off x="7325982" y="3135751"/>
            <a:ext cx="1396139" cy="166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4-08-01 at 17.16.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6977">
            <a:off x="3780380" y="3114331"/>
            <a:ext cx="1599716" cy="2494181"/>
          </a:xfrm>
          <a:prstGeom prst="rect">
            <a:avLst/>
          </a:prstGeom>
        </p:spPr>
      </p:pic>
      <p:pic>
        <p:nvPicPr>
          <p:cNvPr id="3" name="Picture 2" descr="Screen Shot 2014-08-01 at 16.19.5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03" y="3275889"/>
            <a:ext cx="2204406" cy="21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1839506"/>
            <a:ext cx="8686800" cy="6103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11200" dirty="0" smtClean="0">
                <a:latin typeface="Arial" charset="0"/>
              </a:rPr>
              <a:t>Learning to hear and read sounds.</a:t>
            </a:r>
          </a:p>
          <a:p>
            <a:endParaRPr lang="en-GB" sz="11200" dirty="0">
              <a:latin typeface="Arial" charset="0"/>
            </a:endParaRPr>
          </a:p>
          <a:p>
            <a:r>
              <a:rPr lang="en-GB" sz="9600" dirty="0" smtClean="0">
                <a:latin typeface="Arial" charset="0"/>
              </a:rPr>
              <a:t>Breaking words into sections to blend.</a:t>
            </a:r>
          </a:p>
          <a:p>
            <a:endParaRPr lang="en-GB" sz="9600" dirty="0">
              <a:latin typeface="Arial" charset="0"/>
            </a:endParaRPr>
          </a:p>
          <a:p>
            <a:r>
              <a:rPr lang="en-GB" sz="9600" dirty="0" smtClean="0">
                <a:latin typeface="Arial" charset="0"/>
                <a:hlinkClick r:id="rId2"/>
              </a:rPr>
              <a:t>Understanding Phonics</a:t>
            </a:r>
            <a:endParaRPr lang="en-US" sz="9600" dirty="0"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778247"/>
            <a:ext cx="8686800" cy="610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800" dirty="0" smtClean="0">
                <a:latin typeface="Arial" charset="0"/>
              </a:rPr>
              <a:t>So what is Phonics?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6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333376"/>
            <a:ext cx="1933520" cy="8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0"/>
            <a:ext cx="8686800" cy="1139825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Why                      Phonics</a:t>
            </a:r>
            <a:r>
              <a:rPr lang="en-GB" sz="2800" dirty="0">
                <a:latin typeface="Arial" charset="0"/>
              </a:rPr>
              <a:t>?</a:t>
            </a:r>
            <a:endParaRPr lang="en-US" sz="2800" dirty="0"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4955"/>
            <a:ext cx="8491601" cy="4462929"/>
          </a:xfrm>
        </p:spPr>
        <p:txBody>
          <a:bodyPr>
            <a:normAutofit/>
          </a:bodyPr>
          <a:lstStyle/>
          <a:p>
            <a:endParaRPr lang="en-GB" sz="2000" dirty="0" smtClean="0">
              <a:latin typeface="Arial" charset="0"/>
            </a:endParaRPr>
          </a:p>
          <a:p>
            <a:r>
              <a:rPr lang="en-GB" sz="2000" dirty="0" smtClean="0">
                <a:latin typeface="Arial" charset="0"/>
              </a:rPr>
              <a:t>A complete literacy programme - systematic and structured. </a:t>
            </a:r>
            <a:endParaRPr lang="en-GB" sz="2000" dirty="0">
              <a:latin typeface="Arial" charset="0"/>
            </a:endParaRPr>
          </a:p>
          <a:p>
            <a:endParaRPr lang="en-GB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Meets the </a:t>
            </a:r>
            <a:r>
              <a:rPr lang="en-US" sz="2000" dirty="0">
                <a:latin typeface="Arial" charset="0"/>
              </a:rPr>
              <a:t>demands of the new national </a:t>
            </a:r>
            <a:r>
              <a:rPr lang="en-US" sz="2000" dirty="0" smtClean="0">
                <a:latin typeface="Arial" charset="0"/>
              </a:rPr>
              <a:t>curriculum, giving your children the </a:t>
            </a:r>
            <a:r>
              <a:rPr lang="en-US" sz="2000" dirty="0">
                <a:latin typeface="Arial" charset="0"/>
              </a:rPr>
              <a:t>best chance of success in the national tests. </a:t>
            </a:r>
          </a:p>
          <a:p>
            <a:endParaRPr lang="en-GB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O</a:t>
            </a:r>
            <a:r>
              <a:rPr lang="en-US" sz="2000" dirty="0" smtClean="0">
                <a:latin typeface="Arial" charset="0"/>
              </a:rPr>
              <a:t>ne</a:t>
            </a:r>
            <a:r>
              <a:rPr lang="en-US" sz="2000" dirty="0">
                <a:latin typeface="Arial" charset="0"/>
              </a:rPr>
              <a:t>-to-one tutoring </a:t>
            </a:r>
            <a:r>
              <a:rPr lang="en-US" sz="2000" dirty="0" smtClean="0">
                <a:latin typeface="Arial" charset="0"/>
              </a:rPr>
              <a:t>- no </a:t>
            </a:r>
            <a:r>
              <a:rPr lang="en-US" sz="2000" dirty="0">
                <a:latin typeface="Arial" charset="0"/>
              </a:rPr>
              <a:t>child is left behind. 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Storybooks align with the sounds learnt in class. </a:t>
            </a: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  <a:hlinkClick r:id="rId4"/>
              </a:rPr>
              <a:t>What is Read, Write Inc Phonics?</a:t>
            </a:r>
            <a:endParaRPr lang="en-US" sz="2000" dirty="0" smtClean="0">
              <a:latin typeface="Arial" charset="0"/>
            </a:endParaRPr>
          </a:p>
          <a:p>
            <a:endParaRPr lang="en-GB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endParaRPr lang="en-GB" sz="2000" dirty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Who is</a:t>
            </a:r>
            <a:r>
              <a:rPr lang="en-US" sz="2800" dirty="0" smtClean="0">
                <a:solidFill>
                  <a:srgbClr val="528F7E"/>
                </a:solidFill>
              </a:rPr>
              <a:t> Phonics </a:t>
            </a:r>
            <a:r>
              <a:rPr lang="en-US" sz="2800" dirty="0" smtClean="0"/>
              <a:t>for?</a:t>
            </a:r>
            <a:endParaRPr lang="en-US" sz="2800" dirty="0"/>
          </a:p>
        </p:txBody>
      </p:sp>
      <p:pic>
        <p:nvPicPr>
          <p:cNvPr id="4" name="Picture 3" descr="Screen Shot 2014-08-12 at 13.19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4" y="1598038"/>
            <a:ext cx="7546107" cy="38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8679"/>
            <a:ext cx="7206483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bit of technical knowledge…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Phonics = the sounds in our language. </a:t>
            </a:r>
          </a:p>
          <a:p>
            <a:endParaRPr lang="en-US" dirty="0"/>
          </a:p>
          <a:p>
            <a:r>
              <a:rPr lang="en-US" dirty="0" smtClean="0"/>
              <a:t>Watch our </a:t>
            </a:r>
            <a:r>
              <a:rPr lang="en-US" dirty="0" smtClean="0">
                <a:hlinkClick r:id="rId3"/>
              </a:rPr>
              <a:t>sound pronunciation guide.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Now it is your turn to </a:t>
            </a:r>
            <a:r>
              <a:rPr lang="en-US" dirty="0" err="1" smtClean="0"/>
              <a:t>practise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07" y="1147462"/>
            <a:ext cx="8945093" cy="550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61" y="336590"/>
            <a:ext cx="5952873" cy="596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English language is a complex code…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 would be easy if we only had to learn Set 1 and Set 2 sounds.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14994"/>
              </p:ext>
            </p:extLst>
          </p:nvPr>
        </p:nvGraphicFramePr>
        <p:xfrm>
          <a:off x="1036900" y="3084318"/>
          <a:ext cx="6948062" cy="241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0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ay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1D9E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igh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1D9E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play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eight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cake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straight </a:t>
                      </a:r>
                    </a:p>
                  </a:txBody>
                  <a:tcPr>
                    <a:solidFill>
                      <a:srgbClr val="1D9E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right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spie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kite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fly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1D9E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71500" y="6027737"/>
            <a:ext cx="2643188" cy="523875"/>
          </a:xfrm>
          <a:prstGeom prst="rect">
            <a:avLst/>
          </a:prstGeom>
          <a:solidFill>
            <a:srgbClr val="1D9E7A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800" dirty="0"/>
              <a:t>Set </a:t>
            </a:r>
            <a:r>
              <a:rPr lang="en-GB" sz="2800" dirty="0" smtClean="0"/>
              <a:t>3 </a:t>
            </a:r>
            <a:r>
              <a:rPr lang="en-GB" sz="2800" dirty="0"/>
              <a:t>sounds</a:t>
            </a:r>
          </a:p>
        </p:txBody>
      </p:sp>
    </p:spTree>
    <p:extLst>
      <p:ext uri="{BB962C8B-B14F-4D97-AF65-F5344CB8AC3E}">
        <p14:creationId xmlns:p14="http://schemas.microsoft.com/office/powerpoint/2010/main" val="2798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07" y="1147462"/>
            <a:ext cx="8945093" cy="550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25" y="0"/>
            <a:ext cx="4619634" cy="63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MT_Phonics_2.27.6.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RMT_Phonics_2.27.6.14.pptx</Template>
  <TotalTime>10212</TotalTime>
  <Words>1155</Words>
  <Application>Microsoft Office PowerPoint</Application>
  <PresentationFormat>On-screen Show (4:3)</PresentationFormat>
  <Paragraphs>170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RMT_Phonics_2.27.6.14</vt:lpstr>
      <vt:lpstr>RWI Phonics Parent Meeting</vt:lpstr>
      <vt:lpstr>Children who read at home do well at school</vt:lpstr>
      <vt:lpstr>PowerPoint Presentation</vt:lpstr>
      <vt:lpstr>Why                      Phonics?</vt:lpstr>
      <vt:lpstr>Who is Phonics for?</vt:lpstr>
      <vt:lpstr>A bit of technical knowledge…</vt:lpstr>
      <vt:lpstr>PowerPoint Presentation</vt:lpstr>
      <vt:lpstr>The English language is a complex code…</vt:lpstr>
      <vt:lpstr>PowerPoint Presentation</vt:lpstr>
      <vt:lpstr>How do phonics help us read? </vt:lpstr>
      <vt:lpstr>Who supports our school? </vt:lpstr>
      <vt:lpstr>Oxford University Press publish the resources</vt:lpstr>
      <vt:lpstr> Fresh Start Modules: reading and writing. </vt:lpstr>
      <vt:lpstr>How to help your child at home…</vt:lpstr>
      <vt:lpstr>You can read stories with your child. Relentlessly.</vt:lpstr>
      <vt:lpstr>You can practise pronouncing sounds.</vt:lpstr>
      <vt:lpstr>You can have fun with Fred Talk. </vt:lpstr>
      <vt:lpstr>You can watch video tutorials.</vt:lpstr>
      <vt:lpstr>You can also…</vt:lpstr>
      <vt:lpstr>You can order the resources online.</vt:lpstr>
    </vt:vector>
  </TitlesOfParts>
  <Company>Ruth Miskin Literacy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Boon</dc:creator>
  <cp:lastModifiedBy>Mrs A Turner</cp:lastModifiedBy>
  <cp:revision>58</cp:revision>
  <dcterms:created xsi:type="dcterms:W3CDTF">2014-06-27T11:45:27Z</dcterms:created>
  <dcterms:modified xsi:type="dcterms:W3CDTF">2018-10-22T14:14:32Z</dcterms:modified>
</cp:coreProperties>
</file>